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3c4998f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3c4998f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6f53f6087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6f53f6087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Welding picture?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6f53f6087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26f53f6087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of Sun Strider somewhere cool?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6f53f6087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6f53f6087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Fountain WSC photos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c5d933732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c5d93373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6f53f6087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26f53f6087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c5d933732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2c5d933732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6f53f6087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6f53f6087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WSC cooking photos?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53379e79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53379e79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6f53f6087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26f53f6087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team pic with the CBS boys?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26f53f6087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26f53f6087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04dd9794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04dd9794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better pic of Car and Driver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6f53f6087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6f53f6087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 / 20 rule photo?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53379e79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53379e79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6f53f6087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26f53f6087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26f53f6087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26f53f6087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6f53f6087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6f53f6087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53379e79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53379e79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6f53f6087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6f53f6087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2c5f04914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2c5f04914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6f53f6087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26f53f6087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6f53f6087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6f53f6087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53379e79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53379e79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6f53f6087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6f53f6087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6f53f6087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6f53f6087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6f53f6087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6f53f6087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WSC “hugging” image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c5f0491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2c5f0491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6f53f6087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26f53f6087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SpaceX rocket photo (with friends?)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Lato"/>
              <a:buNone/>
              <a:defRPr b="1" sz="4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500"/>
              <a:buFont typeface="Lato"/>
              <a:buNone/>
              <a:defRPr sz="2500">
                <a:solidFill>
                  <a:srgbClr val="2F65A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Font typeface="Lato"/>
              <a:buNone/>
              <a:defRPr b="1" sz="2800">
                <a:solidFill>
                  <a:srgbClr val="00274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Relationship Id="rId6" Type="http://schemas.openxmlformats.org/officeDocument/2006/relationships/image" Target="../media/image6.jpg"/><Relationship Id="rId7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wbjones@umich.ed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jpg"/><Relationship Id="rId5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9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Car Recruitment and Retention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Will Jones</a:t>
            </a:r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311700" y="3179075"/>
            <a:ext cx="546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Date: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Jan 18th, 2025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</a:t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152475"/>
            <a:ext cx="472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Learn to weld, solder, CAD, program, work on cars, etc.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Build your resume for college, jobs, technical schools, etc.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ability to take something from an idea to a complete functional project is effectively what being an engineer is all about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I personally c</a:t>
            </a:r>
            <a:r>
              <a:rPr b="1" lang="en"/>
              <a:t>redit solar car for my acceptance into UM, my jobs at Tesla, and SpaceX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650" y="367825"/>
            <a:ext cx="2865732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cool factor of solar cars</a:t>
            </a:r>
            <a:endParaRPr/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1152475"/>
            <a:ext cx="532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Building your own car in high school or college is extremely cool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B</a:t>
            </a:r>
            <a:r>
              <a:rPr b="1" lang="en"/>
              <a:t>eing able to say you drove a race car around the Texas Motor Speedway is pretty awesome!</a:t>
            </a:r>
            <a:endParaRPr b="1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fact that it’s possible to harness the power of the sun to drive </a:t>
            </a:r>
            <a:r>
              <a:rPr lang="en"/>
              <a:t>hundreds</a:t>
            </a:r>
            <a:r>
              <a:rPr lang="en"/>
              <a:t> or thousands of miles is still something that’s pretty hard for me to wrap my mind around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Going on adventures across the United States with your custom car is pretty sweet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I personally feel very </a:t>
            </a:r>
            <a:r>
              <a:rPr b="1" lang="en"/>
              <a:t>fortunate</a:t>
            </a:r>
            <a:r>
              <a:rPr b="1" lang="en"/>
              <a:t> to have been able to be a part of all the projects and teams I have been on</a:t>
            </a:r>
            <a:endParaRPr b="1"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550" y="445025"/>
            <a:ext cx="2877748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Importance of friendships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495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are generally in two buckets when joining a solar car team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They already have a friend or two on the team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They are looking to make new friends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my </a:t>
            </a:r>
            <a:r>
              <a:rPr lang="en"/>
              <a:t>experience</a:t>
            </a:r>
            <a:r>
              <a:rPr lang="en"/>
              <a:t>, if someone fails to makes friends or their friends quit the team they rarely stick around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If someone has made good friends on the team they are more likely to go the extra mile</a:t>
            </a:r>
            <a:r>
              <a:rPr lang="en"/>
              <a:t> for the team and remain committed when it gets tough 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600" y="1039750"/>
            <a:ext cx="3573598" cy="306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Motivations for joining a team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2100"/>
              </a:spcBef>
              <a:spcAft>
                <a:spcPts val="0"/>
              </a:spcAft>
              <a:buSzPts val="275"/>
              <a:buNone/>
            </a:pPr>
            <a:r>
              <a:rPr lang="en" sz="13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Consistently</a:t>
            </a:r>
            <a:r>
              <a:rPr lang="en" sz="13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working to remind members why they joined the team </a:t>
            </a:r>
            <a:r>
              <a:rPr lang="en" sz="13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en" sz="13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help retain them</a:t>
            </a:r>
            <a:endParaRPr sz="13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0" marL="457200" rtl="0" algn="l">
              <a:lnSpc>
                <a:spcPct val="9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●"/>
            </a:pPr>
            <a:r>
              <a:rPr b="1" lang="en" sz="1036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b="1" sz="1036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 skills like CAD, FEA, or programming to enhance resumes.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b="1"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Assign meaningful projects that can be discussed in college or job applications.</a:t>
            </a:r>
            <a:endParaRPr b="1"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hands-on opportunities, like building or testing parts of the car.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members to set personal learning goals related to the team.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Showcase alum successes, emphasizing how the experience contributed to their achievements.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●"/>
            </a:pPr>
            <a:r>
              <a:rPr b="1" lang="en" sz="1036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Plain Cool</a:t>
            </a:r>
            <a:endParaRPr b="1" sz="1036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b="1"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Show videos from previous solar car races before meetings to inspire members.</a:t>
            </a:r>
            <a:endParaRPr b="1"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Emphasize the unique opportunity of building and racing a solar car.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updates on team milestones to keep the bigger picture in mind.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an engaging social media presence to showcase the team’s work.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an annual unveiling or demo event for the car to celebrate progress.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●"/>
            </a:pPr>
            <a:r>
              <a:rPr b="1" lang="en" sz="1036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Friends</a:t>
            </a:r>
            <a:endParaRPr b="1" sz="1036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Foster an inclusive atmosphere by welcoming all ideas and feedback.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b="1"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meetings with an icebreaker or a quick team-building challenge.</a:t>
            </a:r>
            <a:endParaRPr b="1"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 mentor-mentee relationships for peer guidance.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group chat to encourage connection outside meetings.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436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7"/>
              <a:buFont typeface="Arial"/>
              <a:buChar char="○"/>
            </a:pPr>
            <a:r>
              <a:rPr lang="en" sz="103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 small group activities</a:t>
            </a:r>
            <a:endParaRPr sz="103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21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3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people stay? 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Feeling Valued: Recognition through meetings, feedback, and using their ideas.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Meaningful Contribution: Clear, manageable projects with defined goals.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Social Bonds: Friendships encourage commitment.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From a high level </a:t>
            </a:r>
            <a:r>
              <a:rPr b="1" lang="en"/>
              <a:t>people stay on the team if they enjoy it!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important your retain team members? </a:t>
            </a:r>
            <a:endParaRPr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Knowledge transfer from year to year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For almost any challenge in engineering it’s almost impossible to get it right the first time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takes time to learn specific skills and knowledge specific to solar car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UM, I always say </a:t>
            </a:r>
            <a:r>
              <a:rPr b="1" lang="en"/>
              <a:t>it takes two years before team members really “hit </a:t>
            </a:r>
            <a:r>
              <a:rPr b="1" lang="en"/>
              <a:t>their</a:t>
            </a:r>
            <a:r>
              <a:rPr b="1" lang="en"/>
              <a:t> stride” or can truly impact the team in a meaningful way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Older more </a:t>
            </a:r>
            <a:r>
              <a:rPr lang="en"/>
              <a:t>experienced</a:t>
            </a:r>
            <a:r>
              <a:rPr lang="en"/>
              <a:t> team members can mentor younger team members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Feeling valued </a:t>
            </a:r>
            <a:endParaRPr/>
          </a:p>
        </p:txBody>
      </p:sp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311700" y="1152475"/>
            <a:ext cx="445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-33239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6538">
                <a:solidFill>
                  <a:schemeClr val="dk1"/>
                </a:solidFill>
              </a:rPr>
              <a:t>Retention relies heavily on whether members feel valued and respected. </a:t>
            </a:r>
            <a:endParaRPr sz="6538">
              <a:solidFill>
                <a:schemeClr val="dk1"/>
              </a:solidFill>
            </a:endParaRPr>
          </a:p>
          <a:p>
            <a:pPr indent="-33239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6538">
                <a:solidFill>
                  <a:schemeClr val="dk1"/>
                </a:solidFill>
              </a:rPr>
              <a:t>Unlike sports, </a:t>
            </a:r>
            <a:r>
              <a:rPr b="1" lang="en" sz="6538">
                <a:solidFill>
                  <a:schemeClr val="dk1"/>
                </a:solidFill>
              </a:rPr>
              <a:t>solar car challenges don’t offer frequent chances for competition or accolades,</a:t>
            </a:r>
            <a:r>
              <a:rPr lang="en" sz="6538">
                <a:solidFill>
                  <a:schemeClr val="dk1"/>
                </a:solidFill>
              </a:rPr>
              <a:t> so a sense of respect and recognition becomes even more critical. </a:t>
            </a:r>
            <a:endParaRPr sz="6538">
              <a:solidFill>
                <a:schemeClr val="dk1"/>
              </a:solidFill>
            </a:endParaRPr>
          </a:p>
          <a:p>
            <a:pPr indent="-33239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6538">
                <a:solidFill>
                  <a:schemeClr val="dk1"/>
                </a:solidFill>
              </a:rPr>
              <a:t>If team members feel their time and effort are unappreciated, they are unlikely to stay</a:t>
            </a:r>
            <a:r>
              <a:rPr lang="en" sz="6538">
                <a:solidFill>
                  <a:schemeClr val="dk1"/>
                </a:solidFill>
              </a:rPr>
              <a:t>, even if they contribute meaningfully and have friends on the team. </a:t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050" y="1155889"/>
            <a:ext cx="4144651" cy="28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Contributing meaningfully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152475"/>
            <a:ext cx="489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778"/>
              <a:buFont typeface="Arial"/>
              <a:buNone/>
            </a:pPr>
            <a:r>
              <a:rPr b="1" lang="en" sz="4107">
                <a:solidFill>
                  <a:schemeClr val="dk1"/>
                </a:solidFill>
              </a:rPr>
              <a:t>Meaningful Contribution: </a:t>
            </a:r>
            <a:endParaRPr sz="4107">
              <a:solidFill>
                <a:schemeClr val="dk1"/>
              </a:solidFill>
            </a:endParaRPr>
          </a:p>
          <a:p>
            <a:pPr indent="-313373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107">
                <a:solidFill>
                  <a:schemeClr val="dk1"/>
                </a:solidFill>
              </a:rPr>
              <a:t>Assigning meaningful, achievable projects with precise requirements and regular check-ins can ensure success. </a:t>
            </a:r>
            <a:endParaRPr sz="4107">
              <a:solidFill>
                <a:schemeClr val="dk1"/>
              </a:solidFill>
            </a:endParaRPr>
          </a:p>
          <a:p>
            <a:pPr indent="-31337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107">
                <a:solidFill>
                  <a:schemeClr val="dk1"/>
                </a:solidFill>
              </a:rPr>
              <a:t>Each project should be framed with the necessary tools and resources. Expectations should be defined so members know what success looks like. </a:t>
            </a:r>
            <a:endParaRPr sz="4107">
              <a:solidFill>
                <a:schemeClr val="dk1"/>
              </a:solidFill>
            </a:endParaRPr>
          </a:p>
          <a:p>
            <a:pPr indent="-31337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107">
                <a:solidFill>
                  <a:schemeClr val="dk1"/>
                </a:solidFill>
              </a:rPr>
              <a:t>It’s great if you like being on the team and feel valued and respected but </a:t>
            </a:r>
            <a:r>
              <a:rPr b="1" lang="en" sz="4107">
                <a:solidFill>
                  <a:schemeClr val="dk1"/>
                </a:solidFill>
              </a:rPr>
              <a:t>if you don’t meaningfully contribute it’s social hour not solar car </a:t>
            </a:r>
            <a:endParaRPr b="1" sz="4107">
              <a:solidFill>
                <a:schemeClr val="dk1"/>
              </a:solidFill>
            </a:endParaRPr>
          </a:p>
          <a:p>
            <a:pPr indent="-31337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107">
                <a:solidFill>
                  <a:schemeClr val="dk1"/>
                </a:solidFill>
              </a:rPr>
              <a:t>Once a project is assigned, it’s essential not to reassign it without thoughtful consideration. Members need to feel confident that their contributions are valued and will be used by the team.</a:t>
            </a:r>
            <a:endParaRPr sz="4107">
              <a:solidFill>
                <a:schemeClr val="dk1"/>
              </a:solidFill>
            </a:endParaRPr>
          </a:p>
          <a:p>
            <a:pPr indent="-31337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107">
                <a:solidFill>
                  <a:schemeClr val="dk1"/>
                </a:solidFill>
              </a:rPr>
              <a:t>Meaningful projects and experiences are what actually matter</a:t>
            </a:r>
            <a:endParaRPr b="1" sz="4107">
              <a:solidFill>
                <a:schemeClr val="dk1"/>
              </a:solidFill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925" y="253350"/>
            <a:ext cx="3426299" cy="411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Fostering friendships</a:t>
            </a:r>
            <a:endParaRPr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152475"/>
            <a:ext cx="444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Friendships: For most members, friendships are the core of retention. </a:t>
            </a:r>
            <a:r>
              <a:rPr b="1" lang="en"/>
              <a:t>Not all parts are fun about solar car</a:t>
            </a:r>
            <a:r>
              <a:rPr lang="en"/>
              <a:t>; challenging or tedious tasks can be hard to stay committed to without strong social ties. </a:t>
            </a:r>
            <a:r>
              <a:rPr lang="en"/>
              <a:t>Not everyone</a:t>
            </a:r>
            <a:r>
              <a:rPr lang="en"/>
              <a:t> will be best friends, but friendships build solar cars.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rPr lang="en"/>
              <a:t>To build these connections, </a:t>
            </a:r>
            <a:r>
              <a:rPr b="1" lang="en"/>
              <a:t>team leaders should facilitate opportunities for social interaction</a:t>
            </a:r>
            <a:r>
              <a:rPr lang="en"/>
              <a:t>, from simple activities to more hands-on team challenges. If members feel connected to each other as friends, they’re more likely to stay motivated and contribute meaningfully. </a:t>
            </a:r>
            <a:r>
              <a:rPr b="1" lang="en"/>
              <a:t>People are willing to go the extra mile for friends.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8050" y="400800"/>
            <a:ext cx="318192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Keys to r</a:t>
            </a:r>
            <a:r>
              <a:rPr lang="en"/>
              <a:t>etention</a:t>
            </a:r>
            <a:r>
              <a:rPr lang="en"/>
              <a:t> </a:t>
            </a:r>
            <a:endParaRPr/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02374" lvl="0" marL="457200" rtl="0" algn="l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Feel Valued and Respected</a:t>
            </a:r>
            <a:endParaRPr b="1" sz="464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Assign achievable, meaningful projects that members can complete.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Regularly acknowledge individual contributions in team meetings.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Schedule semi regular 1:1 meetings to understand team members' concerns and goals.</a:t>
            </a:r>
            <a:endParaRPr b="1"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member ideas in decision-making and project planning.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constructive feedback that emphasizes growth and improvement.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 Meaningfully</a:t>
            </a:r>
            <a:endParaRPr b="1" sz="464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Clearly define project goals and success criteria</a:t>
            </a: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Offer training sessions or resources to equip members with the necessary skills.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Assign projects aligned with each member’s interests.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 regular check-ins to support progress and answer questions.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 reassigning tasks without careful consideration to ensure members feel ownership.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Foster Friendships</a:t>
            </a:r>
            <a:endParaRPr b="1" sz="464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meetings with a quick bonding activity, like a spaghetti tower or paper airplane challenge.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 occasional social events, such as team dinners or group outings.</a:t>
            </a:r>
            <a:endParaRPr b="1"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up name games or introductions to </a:t>
            </a:r>
            <a:r>
              <a:rPr b="1"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 new members learn everyone’s names</a:t>
            </a: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about themselves. 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collaboration by pairing members who do not know one another well on projects or small tasks.</a:t>
            </a:r>
            <a:endParaRPr sz="4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374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4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small group challenges (like a scavenger hunt or mini-design contest) to foster camaraderie.</a:t>
            </a:r>
            <a:endParaRPr b="1" sz="464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1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28866" l="0" r="0" t="0"/>
          <a:stretch/>
        </p:blipFill>
        <p:spPr>
          <a:xfrm>
            <a:off x="6335800" y="909900"/>
            <a:ext cx="2375851" cy="36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4">
            <a:alphaModFix/>
          </a:blip>
          <a:srcRect b="43117" l="0" r="0" t="5152"/>
          <a:stretch/>
        </p:blipFill>
        <p:spPr>
          <a:xfrm>
            <a:off x="6335875" y="87925"/>
            <a:ext cx="2375699" cy="266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75" y="2348025"/>
            <a:ext cx="2873101" cy="21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6925" y="656364"/>
            <a:ext cx="2873100" cy="383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225" y="153850"/>
            <a:ext cx="2698601" cy="202395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type="title"/>
          </p:nvPr>
        </p:nvSpPr>
        <p:spPr>
          <a:xfrm>
            <a:off x="3236925" y="87925"/>
            <a:ext cx="287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Quality over quantity</a:t>
            </a:r>
            <a:endParaRPr/>
          </a:p>
        </p:txBody>
      </p:sp>
      <p:sp>
        <p:nvSpPr>
          <p:cNvPr id="197" name="Google Shape;197;p32"/>
          <p:cNvSpPr txBox="1"/>
          <p:nvPr>
            <p:ph idx="1" type="body"/>
          </p:nvPr>
        </p:nvSpPr>
        <p:spPr>
          <a:xfrm>
            <a:off x="311700" y="1128675"/>
            <a:ext cx="465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Retention and productivity on a solar car team hinge on ensuring members feel respected, make meaningful contributions, and form genuine friendships. Importantly, it’s essential to remember that quality beats quantity.</a:t>
            </a:r>
            <a:r>
              <a:rPr b="1" lang="en"/>
              <a:t> Five committed members can often contribute more than twenty less dedicated individuals.</a:t>
            </a:r>
            <a:r>
              <a:rPr lang="en"/>
              <a:t> Focusing on developing a core group of “</a:t>
            </a:r>
            <a:r>
              <a:rPr lang="en"/>
              <a:t>rock stars</a:t>
            </a:r>
            <a:r>
              <a:rPr lang="en"/>
              <a:t>” who excel at their roles can create a foundation for future growth. These </a:t>
            </a:r>
            <a:r>
              <a:rPr b="1" lang="en"/>
              <a:t>“</a:t>
            </a:r>
            <a:r>
              <a:rPr b="1" lang="en"/>
              <a:t>rock stars</a:t>
            </a:r>
            <a:r>
              <a:rPr b="1" lang="en"/>
              <a:t>” can mentor new members</a:t>
            </a:r>
            <a:r>
              <a:rPr lang="en"/>
              <a:t>, helping to sustain and strengthen the team culture. </a:t>
            </a:r>
            <a:r>
              <a:rPr b="1" lang="en"/>
              <a:t>Committed team members who stay for all four years are what build teams.</a:t>
            </a:r>
            <a:endParaRPr b="1"/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8050" y="279925"/>
            <a:ext cx="3223172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get out what you put into it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glorious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easy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fun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make it happen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so worth it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r>
              <a:rPr lang="en"/>
              <a:t>Consciously</a:t>
            </a:r>
            <a:r>
              <a:rPr lang="en"/>
              <a:t> build your culture</a:t>
            </a:r>
            <a:endParaRPr/>
          </a:p>
        </p:txBody>
      </p:sp>
      <p:sp>
        <p:nvSpPr>
          <p:cNvPr id="234" name="Google Shape;234;p39"/>
          <p:cNvSpPr txBox="1"/>
          <p:nvPr>
            <p:ph idx="1" type="body"/>
          </p:nvPr>
        </p:nvSpPr>
        <p:spPr>
          <a:xfrm>
            <a:off x="311700" y="1152475"/>
            <a:ext cx="434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250">
                <a:solidFill>
                  <a:schemeClr val="dk1"/>
                </a:solidFill>
              </a:rPr>
              <a:t>Why join? </a:t>
            </a:r>
            <a:endParaRPr b="1"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Gaining </a:t>
            </a:r>
            <a:r>
              <a:rPr lang="en" sz="1250">
                <a:solidFill>
                  <a:schemeClr val="dk1"/>
                </a:solidFill>
              </a:rPr>
              <a:t>Experience</a:t>
            </a:r>
            <a:endParaRPr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Cool Factor</a:t>
            </a:r>
            <a:endParaRPr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Friends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Consistently working to remind members why they joined the team will help retain them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b="1" lang="en" sz="1250">
                <a:solidFill>
                  <a:schemeClr val="dk1"/>
                </a:solidFill>
              </a:rPr>
              <a:t>Why stick around? </a:t>
            </a:r>
            <a:endParaRPr b="1"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Feeling Valued</a:t>
            </a:r>
            <a:endParaRPr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Meaningful Contribution </a:t>
            </a:r>
            <a:endParaRPr sz="1250">
              <a:solidFill>
                <a:schemeClr val="dk1"/>
              </a:solidFill>
            </a:endParaRPr>
          </a:p>
          <a:p>
            <a:pPr indent="-30797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Char char="●"/>
            </a:pPr>
            <a:r>
              <a:rPr lang="en" sz="1250">
                <a:solidFill>
                  <a:schemeClr val="dk1"/>
                </a:solidFill>
              </a:rPr>
              <a:t>Strong Social Bonds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250">
                <a:solidFill>
                  <a:schemeClr val="dk1"/>
                </a:solidFill>
              </a:rPr>
              <a:t>Quality &gt; Quality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b="1" lang="en" sz="1250">
                <a:solidFill>
                  <a:schemeClr val="dk1"/>
                </a:solidFill>
              </a:rPr>
              <a:t>Retain your team members and help them be rock stars</a:t>
            </a:r>
            <a:endParaRPr b="1" sz="1250">
              <a:solidFill>
                <a:schemeClr val="dk1"/>
              </a:solidFill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017725"/>
            <a:ext cx="4348227" cy="2898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</a:t>
            </a:r>
            <a:endParaRPr/>
          </a:p>
        </p:txBody>
      </p:sp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00274C"/>
                </a:solidFill>
              </a:rPr>
              <a:t>Contact Information: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Jones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Phone: 517-347-1263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Email: </a:t>
            </a:r>
            <a:r>
              <a:rPr lang="en" u="sng">
                <a:solidFill>
                  <a:schemeClr val="hlink"/>
                </a:solidFill>
                <a:hlinkClick r:id="rId3"/>
              </a:rPr>
              <a:t>wbjones@umich.edu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would love to hear from any teams!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76" y="1120550"/>
            <a:ext cx="3078551" cy="2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913" y="550454"/>
            <a:ext cx="2515626" cy="334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300" y="351375"/>
            <a:ext cx="2889200" cy="38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dyno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729" y="215275"/>
            <a:ext cx="5493893" cy="4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75" y="1053050"/>
            <a:ext cx="2410174" cy="32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-16526" r="-16540" t="0"/>
          <a:stretch/>
        </p:blipFill>
        <p:spPr>
          <a:xfrm>
            <a:off x="-493525" y="1108525"/>
            <a:ext cx="4154551" cy="32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202X Cannonball Sun wheels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8530" l="0" r="0" t="11366"/>
          <a:stretch/>
        </p:blipFill>
        <p:spPr>
          <a:xfrm>
            <a:off x="6400350" y="1203438"/>
            <a:ext cx="2562301" cy="27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7250" y="1240900"/>
            <a:ext cx="3100574" cy="302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75" y="570075"/>
            <a:ext cx="2797874" cy="37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-11036" l="2588" r="-28867" t="-15241"/>
          <a:stretch/>
        </p:blipFill>
        <p:spPr>
          <a:xfrm>
            <a:off x="3034925" y="32427"/>
            <a:ext cx="3604351" cy="48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825" y="405075"/>
            <a:ext cx="3045375" cy="40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11700" y="1152475"/>
            <a:ext cx="490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None of these parts, accomplishments, or jobs would have been possible without a team 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Shared the last few images to show what’s possible being a part of one of these projects. </a:t>
            </a:r>
            <a:r>
              <a:rPr b="1" lang="en">
                <a:solidFill>
                  <a:schemeClr val="dk1"/>
                </a:solidFill>
              </a:rPr>
              <a:t>If you can can dream it, you can make it!</a:t>
            </a:r>
            <a:endParaRPr b="1"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To be a </a:t>
            </a:r>
            <a:r>
              <a:rPr b="1" lang="en"/>
              <a:t>successful team,</a:t>
            </a:r>
            <a:r>
              <a:rPr b="1" lang="en"/>
              <a:t> you must define your team’s culture</a:t>
            </a:r>
            <a:endParaRPr b="1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Many teams (even </a:t>
            </a:r>
            <a:r>
              <a:rPr lang="en"/>
              <a:t>successful</a:t>
            </a:r>
            <a:r>
              <a:rPr lang="en"/>
              <a:t> teams!) struggle to recruit and retain effective </a:t>
            </a:r>
            <a:r>
              <a:rPr lang="en"/>
              <a:t>team members</a:t>
            </a:r>
            <a:r>
              <a:rPr lang="en"/>
              <a:t> and rely on a small handful to </a:t>
            </a:r>
            <a:r>
              <a:rPr lang="en"/>
              <a:t>successfully</a:t>
            </a:r>
            <a:r>
              <a:rPr lang="en"/>
              <a:t> move the project forward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It’s easy to get caught up in the car, but </a:t>
            </a:r>
            <a:r>
              <a:rPr b="1" lang="en"/>
              <a:t>to have a car,</a:t>
            </a:r>
            <a:r>
              <a:rPr lang="en"/>
              <a:t> </a:t>
            </a:r>
            <a:r>
              <a:rPr b="1" lang="en"/>
              <a:t>first you must have a team</a:t>
            </a:r>
            <a:endParaRPr b="1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Generally </a:t>
            </a:r>
            <a:r>
              <a:rPr b="1" lang="en"/>
              <a:t>the best team </a:t>
            </a:r>
            <a:r>
              <a:rPr b="1" lang="en"/>
              <a:t>produces</a:t>
            </a:r>
            <a:r>
              <a:rPr b="1" lang="en"/>
              <a:t> the best car</a:t>
            </a:r>
            <a:r>
              <a:rPr lang="en"/>
              <a:t>, and is able to be more </a:t>
            </a:r>
            <a:r>
              <a:rPr lang="en"/>
              <a:t>successful</a:t>
            </a:r>
            <a:r>
              <a:rPr lang="en"/>
              <a:t> when it comes to actually driving the thing!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It is simply more fun if you have a good team!</a:t>
            </a:r>
            <a:endParaRPr b="1"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625" y="1315725"/>
            <a:ext cx="3814074" cy="25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with many teams and observing at the Solar Car Challenge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Teams struggle to: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Recruit team members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Retain team members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people join a solar car team? 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559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Experience: </a:t>
            </a:r>
            <a:r>
              <a:rPr lang="en"/>
              <a:t>Solar car teams help members build resumes and gain skills like CAD, FEA, and programming.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Cool Factor:</a:t>
            </a:r>
            <a:r>
              <a:rPr lang="en"/>
              <a:t> Designing, building, and racing solar cars is inspiring and unique.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Social: </a:t>
            </a:r>
            <a:r>
              <a:rPr lang="en"/>
              <a:t>Opportunities to make and strengthen friendships.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675" y="683525"/>
            <a:ext cx="2912151" cy="355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23-24 Solar Car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